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9"/>
  </p:notesMasterIdLst>
  <p:handoutMasterIdLst>
    <p:handoutMasterId r:id="rId10"/>
  </p:handoutMasterIdLst>
  <p:sldIdLst>
    <p:sldId id="1120" r:id="rId5"/>
    <p:sldId id="1121" r:id="rId6"/>
    <p:sldId id="1122" r:id="rId7"/>
    <p:sldId id="1123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4" autoAdjust="0"/>
    <p:restoredTop sz="91922"/>
  </p:normalViewPr>
  <p:slideViewPr>
    <p:cSldViewPr snapToGrid="0">
      <p:cViewPr varScale="1">
        <p:scale>
          <a:sx n="123" d="100"/>
          <a:sy n="123" d="100"/>
        </p:scale>
        <p:origin x="31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3/14/2025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#107</a:t>
            </a: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12 – 14 March 2025, Incheon, South Korea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SP-250418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SP-250418</a:t>
            </a:r>
            <a:endParaRPr lang="de-DE" sz="105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14/03/2025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172243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(SA2 Chair)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27302" y="1271588"/>
            <a:ext cx="888942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 Guidance to SA2 on Rel-20 5GA studies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General</a:t>
            </a:r>
            <a:endParaRPr lang="en-GB" sz="1400" dirty="0">
              <a:highlight>
                <a:srgbClr val="00FF00"/>
              </a:highlight>
            </a:endParaRP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All SIDs submitted to SA#108 (June 2025) should have agreed TU estimates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Further revision of Rel-20 5GA SIDs approved at TSG#107 is allowed during Q2 2025 if required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Rel-20 5GA prioritization will take place in SA#108 also including Study Items with Approved SIDs in SA#107, i.e. those SIDs may be reduced in scope depending on the outcome of a Rel-20 package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SA2 should attempt to limit the max number of TU per SID/WID to 14 (as endorsed in SP-250341)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NOTE: The SA2 Chair indicated that each of the approved Rel-20 SIDs will be allocated a maximum of 3 TU’s in Q2 2025</a:t>
            </a:r>
          </a:p>
          <a:p>
            <a:pPr eaLnBrk="1" hangingPunct="1">
              <a:defRPr/>
            </a:pPr>
            <a:r>
              <a:rPr lang="en-GB" sz="1400" dirty="0"/>
              <a:t>SMS to Emergency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Moderated discussion in SA2 should start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Scope of moderated discussion shall be limited to the approved stage-1 requirements </a:t>
            </a:r>
          </a:p>
          <a:p>
            <a:pPr eaLnBrk="1" hangingPunct="1">
              <a:defRPr/>
            </a:pPr>
            <a:r>
              <a:rPr lang="en-GB" sz="1400" dirty="0"/>
              <a:t>Ambient IoT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Moderated discussion in SA2 should start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Discussion papers are invited for SA2#168 (April) and moderated discussion should happen after the SA2#168 (April) meeting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User Identities and Authentication Architecture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No moderated discussion should start in SA2 until SA3 provides input. </a:t>
            </a:r>
          </a:p>
          <a:p>
            <a:pPr eaLnBrk="1" hangingPunct="1">
              <a:defRPr/>
            </a:pPr>
            <a:r>
              <a:rPr lang="en-GB" sz="1400" dirty="0"/>
              <a:t>IMS resiliency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This topic is added to the list of potential Rel-20 5GA topics (See SP-250246 for reference)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Based on CT WGs feedback, moderated discussion in SA2 can start after SA2#168 (April) meeting, if </a:t>
            </a:r>
            <a:r>
              <a:rPr lang="en-GB" sz="1200" dirty="0" smtClean="0">
                <a:cs typeface="ＭＳ Ｐゴシック" charset="0"/>
              </a:rPr>
              <a:t>needed</a:t>
            </a:r>
            <a:endParaRPr lang="en-GB" sz="1200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en-GB" sz="1400" dirty="0"/>
              <a:t>Architecture Enhancement to support Integrated Sensing and Communication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Any study work on Sensing in Q2 should be limited to common aspects for the study without any RAN specific or UE specific sensing modes. Any UE/RAN aspects will be aligned with RAN after </a:t>
            </a:r>
            <a:r>
              <a:rPr lang="en-GB" sz="1200" dirty="0" smtClean="0">
                <a:cs typeface="ＭＳ Ｐゴシック" charset="0"/>
              </a:rPr>
              <a:t>TSG#108 </a:t>
            </a:r>
            <a:endParaRPr lang="en-GB" sz="1200" dirty="0"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951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 fontScale="90000"/>
          </a:bodyPr>
          <a:lstStyle/>
          <a:p>
            <a:pPr algn="l" eaLnBrk="1" hangingPunct="1"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Guidance to SA2 on Rel-20 5GA studies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2" y="1028700"/>
            <a:ext cx="6934607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/>
              <a:t>Energy Efficiency and Energy Saving Phase 2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eaLnBrk="1" hangingPunct="1">
              <a:defRPr/>
            </a:pPr>
            <a:r>
              <a:rPr lang="en-GB" sz="1400" dirty="0"/>
              <a:t>Core Network Enhanced Support for Artificial Intelligence (AI)/Machine Learning (ML) Phase 2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US" sz="1200" dirty="0">
                <a:cs typeface="ＭＳ Ｐゴシック" charset="0"/>
              </a:rPr>
              <a:t>For WT#1, SA2 should prioritize WT#1 and attempt to provide response to RAN as requested in their LS. </a:t>
            </a:r>
            <a:endParaRPr lang="en-GB" sz="1200" dirty="0">
              <a:cs typeface="ＭＳ Ｐゴシック" charset="0"/>
            </a:endParaRP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For WT#2, SA2 can discuss use cases and document agreed use cases and corresponding KI in the TR and, if needed, update the description of WT#2 accordingly in the SID for approval at </a:t>
            </a:r>
            <a:r>
              <a:rPr lang="en-GB" sz="1200" dirty="0" smtClean="0">
                <a:cs typeface="ＭＳ Ｐゴシック" charset="0"/>
              </a:rPr>
              <a:t>SA#108</a:t>
            </a:r>
            <a:endParaRPr lang="en-GB" sz="1200" dirty="0">
              <a:cs typeface="ＭＳ Ｐゴシック" charset="0"/>
            </a:endParaRPr>
          </a:p>
          <a:p>
            <a:pPr eaLnBrk="1" hangingPunct="1">
              <a:defRPr/>
            </a:pPr>
            <a:r>
              <a:rPr lang="en-GB" sz="1400" dirty="0"/>
              <a:t>Integration of satellite components in the 5G architecture Phase 4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the study in Q2 2025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SA2 should prioritize WT#1</a:t>
            </a:r>
          </a:p>
          <a:p>
            <a:pPr lvl="1" eaLnBrk="1" hangingPunct="1">
              <a:defRPr/>
            </a:pPr>
            <a:r>
              <a:rPr lang="en-GB" sz="1200" dirty="0">
                <a:cs typeface="ＭＳ Ｐゴシック" charset="0"/>
              </a:rPr>
              <a:t>Work can start on WT#2.2 but SA2 should wait for GSMA input before starting work on WT#2.1</a:t>
            </a:r>
          </a:p>
        </p:txBody>
      </p:sp>
    </p:spTree>
    <p:extLst>
      <p:ext uri="{BB962C8B-B14F-4D97-AF65-F5344CB8AC3E}">
        <p14:creationId xmlns:p14="http://schemas.microsoft.com/office/powerpoint/2010/main" val="695958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D984DB-5EC2-448D-8349-C4C18D6F047B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schemas.microsoft.com/office/2006/metadata/properties"/>
    <ds:schemaRef ds:uri="http://www.w3.org/XML/1998/namespace"/>
    <ds:schemaRef ds:uri="2ca8e41a-b3d0-462f-857c-48a93d48cc9b"/>
    <ds:schemaRef ds:uri="199dcaf0-96ce-4e65-9ae8-79a6ae4aa63e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68869</TotalTime>
  <Words>454</Words>
  <Application>Microsoft Office PowerPoint</Application>
  <PresentationFormat>On-screen Show (16:9)</PresentationFormat>
  <Paragraphs>36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MS PGothic</vt:lpstr>
      <vt:lpstr>Arial</vt:lpstr>
      <vt:lpstr>Arial </vt:lpstr>
      <vt:lpstr>Calibri</vt:lpstr>
      <vt:lpstr>Times New Roman</vt:lpstr>
      <vt:lpstr>Office Theme</vt:lpstr>
      <vt:lpstr>Custom Design</vt:lpstr>
      <vt:lpstr>PowerPoint Presentation</vt:lpstr>
      <vt:lpstr>Guidance to SA2 on Rel-20 5GA studies</vt:lpstr>
      <vt:lpstr>Guidance to SA2 on Rel-20 5GA studies</vt:lpstr>
      <vt:lpstr>Guidance to SA2 on Rel-20 5GA studies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2247</cp:revision>
  <cp:lastPrinted>2017-02-24T12:37:51Z</cp:lastPrinted>
  <dcterms:created xsi:type="dcterms:W3CDTF">2008-08-30T09:32:10Z</dcterms:created>
  <dcterms:modified xsi:type="dcterms:W3CDTF">2025-03-14T06:18:09Z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